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ATR Brief on the 11</a:t>
            </a:r>
            <a:r>
              <a:rPr lang="en-US" baseline="30000" dirty="0" smtClean="0">
                <a:solidFill>
                  <a:srgbClr val="C00000"/>
                </a:solidFill>
              </a:rPr>
              <a:t>th</a:t>
            </a:r>
            <a:r>
              <a:rPr lang="en-US" dirty="0" smtClean="0">
                <a:solidFill>
                  <a:srgbClr val="C00000"/>
                </a:solidFill>
              </a:rPr>
              <a:t> CRM recommendation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762000"/>
          </a:xfrm>
        </p:spPr>
        <p:txBody>
          <a:bodyPr/>
          <a:lstStyle/>
          <a:p>
            <a:r>
              <a:rPr lang="en-US" dirty="0" smtClean="0"/>
              <a:t>Nagaland State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28600" y="685800"/>
          <a:ext cx="8610599" cy="5334000"/>
        </p:xfrm>
        <a:graphic>
          <a:graphicData uri="http://schemas.openxmlformats.org/drawingml/2006/table">
            <a:tbl>
              <a:tblPr/>
              <a:tblGrid>
                <a:gridCol w="914400"/>
                <a:gridCol w="2819400"/>
                <a:gridCol w="4876799"/>
              </a:tblGrid>
              <a:tr h="872756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Sl. No.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Issues/Comments GoI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ATR/Response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161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Delay in release of funds from State Treasury to SHS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      </a:t>
                      </a:r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GoI Releases till date: </a:t>
                      </a:r>
                      <a:r>
                        <a:rPr lang="en-IN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Rs. 104.45 </a:t>
                      </a:r>
                      <a:r>
                        <a:rPr lang="en-IN" sz="2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cr</a:t>
                      </a:r>
                      <a:r>
                        <a:rPr lang="en-IN" sz="2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(FY 2017-18)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161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      </a:t>
                      </a:r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Amount Received by SHS as on date: Rs. </a:t>
                      </a:r>
                      <a:r>
                        <a:rPr lang="en-IN" sz="2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83.09 cr</a:t>
                      </a:r>
                      <a:endParaRPr lang="en-IN" sz="2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849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      </a:t>
                      </a:r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Amount lying with State treasury: Rs. </a:t>
                      </a:r>
                      <a:r>
                        <a:rPr lang="en-IN" sz="2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21.36 cr</a:t>
                      </a:r>
                      <a:endParaRPr lang="en-IN" sz="2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317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Backlog of ASHA Incentives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Backlog/Balanceof Assured Incentives already released to Districts in the month of march 2018.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2756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District RoPs/Budget Sheet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IN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District wise </a:t>
                      </a:r>
                      <a:r>
                        <a:rPr lang="en-IN" sz="24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RoPs</a:t>
                      </a:r>
                      <a:r>
                        <a:rPr lang="en-IN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IN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</a:t>
                      </a:r>
                      <a:r>
                        <a:rPr lang="en-IN" sz="24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be issued from FY 2018-19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6200" y="152400"/>
          <a:ext cx="8915399" cy="6597811"/>
        </p:xfrm>
        <a:graphic>
          <a:graphicData uri="http://schemas.openxmlformats.org/drawingml/2006/table">
            <a:tbl>
              <a:tblPr/>
              <a:tblGrid>
                <a:gridCol w="514737"/>
                <a:gridCol w="2228463"/>
                <a:gridCol w="6172199"/>
              </a:tblGrid>
              <a:tr h="612931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Sl. No.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Issues/Comments GoI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ATR/Response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4610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Implementation of Free Diagnostics Services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</a:t>
                      </a: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Data collection of the type of diagnostic reports from all the health facilities completed</a:t>
                      </a:r>
                      <a:r>
                        <a:rPr lang="en-IN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and analysis of the same is being done currently.</a:t>
                      </a:r>
                    </a:p>
                    <a:p>
                      <a:pPr algn="ctr" fontAlgn="t"/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To Start with this shall be implemented at the DHs and to be followed</a:t>
                      </a:r>
                      <a:r>
                        <a:rPr lang="en-IN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suit with the lower levels. </a:t>
                      </a:r>
                    </a:p>
                    <a:p>
                      <a:pPr algn="ctr" fontAlgn="t"/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Implementation of the 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H&amp;WCs 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would greatly supplement to this lacunae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9532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Irregular Drug supply to Districts/HUs: Not based on actual requirement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To be taken up by NHP (WB Project)</a:t>
                      </a:r>
                    </a:p>
                    <a:p>
                      <a:pPr algn="ctr" fontAlgn="t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Had consultative meetings on planning and redeployment of all the Pharmacists from the SCs to PHCs and CHCs to put in place  computerized system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4610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Implementation of MDR &amp; CDR especially at the community level.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FontTx/>
                        <a:buChar char="-"/>
                      </a:pP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Re-Orientation/training </a:t>
                      </a:r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conducted for service providers specific to </a:t>
                      </a:r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M&amp;CDR/MDSR</a:t>
                      </a:r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during the month of April 2018 for DPOs, Specialist/SMOs/MOs (26). </a:t>
                      </a:r>
                      <a:endParaRPr lang="en-IN" sz="20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t">
                        <a:buFontTx/>
                        <a:buChar char="-"/>
                      </a:pP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Committees </a:t>
                      </a:r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at State, District &amp; HFs reconstituted for both MDR&amp;CDR</a:t>
                      </a: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</a:t>
                      </a:r>
                    </a:p>
                    <a:p>
                      <a:pPr algn="ctr" fontAlgn="t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Order disseminated to all the districts regarding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mandatory collection &amp; reporting of Maternal &amp;Child Death to be compiled at state. 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04800" y="518763"/>
          <a:ext cx="8534400" cy="5958237"/>
        </p:xfrm>
        <a:graphic>
          <a:graphicData uri="http://schemas.openxmlformats.org/drawingml/2006/table">
            <a:tbl>
              <a:tblPr/>
              <a:tblGrid>
                <a:gridCol w="775855"/>
                <a:gridCol w="2637905"/>
                <a:gridCol w="5120640"/>
              </a:tblGrid>
              <a:tr h="432615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Sl. No.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Issues/Comments GoI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ATR/Response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937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Lack of Knowledge: New family planning Methods introduced under NHM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Trainings conducted on this for SMOs, MOs, GNMs &amp; ANMs (</a:t>
                      </a:r>
                      <a:r>
                        <a:rPr lang="en-IN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Injectables</a:t>
                      </a:r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PAIUCD, Oral Pills-new regimes). </a:t>
                      </a:r>
                      <a:r>
                        <a:rPr lang="en-IN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Injectables</a:t>
                      </a: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supply received from GoI and distributed to all DHs for now.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832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Mentoring and monitoring protocols(HMIS/MCTS): timeliness &amp; quality of data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FontTx/>
                        <a:buChar char="-"/>
                      </a:pP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Re-Orientation/Hands-on </a:t>
                      </a:r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training conducted for all DPMS, BPMs, DEOs, BACs &amp; BAMs in the month of December 2017</a:t>
                      </a: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</a:t>
                      </a:r>
                    </a:p>
                    <a:p>
                      <a:pPr algn="ctr" fontAlgn="t">
                        <a:buFontTx/>
                        <a:buChar char="-"/>
                      </a:pP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Monitoring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on monthly basis from state level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8616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09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BME maintenance service: lack of knowledge by staffs at HFs.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Circulars on the system</a:t>
                      </a:r>
                      <a:r>
                        <a:rPr lang="en-IN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IN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disseminated </a:t>
                      </a:r>
                      <a:r>
                        <a:rPr lang="en-IN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 all districts. </a:t>
                      </a:r>
                    </a:p>
                    <a:p>
                      <a:pPr algn="ctr" fontAlgn="t"/>
                      <a:r>
                        <a:rPr lang="en-IN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- State level review meeting held with all district programme officials along with the Faber </a:t>
                      </a:r>
                      <a:r>
                        <a:rPr lang="en-IN" sz="20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Sindoori</a:t>
                      </a:r>
                      <a:r>
                        <a:rPr lang="en-IN" sz="2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</a:t>
                      </a:r>
                    </a:p>
                    <a:p>
                      <a:pPr algn="ctr" fontAlgn="t"/>
                      <a:endParaRPr lang="en-IN" sz="20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t"/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199"/>
          <a:ext cx="8458200" cy="4495801"/>
        </p:xfrm>
        <a:graphic>
          <a:graphicData uri="http://schemas.openxmlformats.org/drawingml/2006/table">
            <a:tbl>
              <a:tblPr/>
              <a:tblGrid>
                <a:gridCol w="488341"/>
                <a:gridCol w="3313969"/>
                <a:gridCol w="4655890"/>
              </a:tblGrid>
              <a:tr h="755426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Sl. No.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Issues/Comments GoI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ATR/Response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925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NCD: screening activities yet to be initiated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State </a:t>
                      </a:r>
                      <a:r>
                        <a:rPr lang="en-IN" sz="2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ToTs</a:t>
                      </a:r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completed and Block level trainings ongoing (yet to complete)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415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NUHM implementation in TSG &amp; MKG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Currently functioning in rented building. New Building completed and to be shifted and functionalised in 2-3 months time.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175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Establishment of Comprehensive Grievance redressal mechanism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CGR Cell at State, District and Committees at all HF levels in place.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121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Compliance with Legal &amp; Statutory requirement under the PC &amp; PNDT Act.</a:t>
                      </a: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IN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Done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53" marR="8253" marT="82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81000" y="5334000"/>
            <a:ext cx="83820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Note: </a:t>
            </a:r>
            <a:r>
              <a:rPr lang="en-US" sz="2400" dirty="0" smtClean="0"/>
              <a:t>11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CRM findings and recommendations – one of the main reference document for preparation of SPIP 2018-19.</a:t>
            </a:r>
            <a:endParaRPr lang="en-I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7030A0"/>
                </a:solidFill>
              </a:rPr>
              <a:t>Thank you…</a:t>
            </a:r>
            <a:endParaRPr lang="en-IN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357</Words>
  <Application>Microsoft Office PowerPoint</Application>
  <PresentationFormat>On-screen Show (4:3)</PresentationFormat>
  <Paragraphs>64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ATR Brief on the 11th CRM recommendation</vt:lpstr>
      <vt:lpstr>Slide 2</vt:lpstr>
      <vt:lpstr>Slide 3</vt:lpstr>
      <vt:lpstr>Slide 4</vt:lpstr>
      <vt:lpstr>Slide 5</vt:lpstr>
      <vt:lpstr>Thank you…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ATR Brief on the 11th CRM recommendation</dc:title>
  <dc:creator>Hp</dc:creator>
  <cp:lastModifiedBy>Hp</cp:lastModifiedBy>
  <cp:revision>11</cp:revision>
  <dcterms:created xsi:type="dcterms:W3CDTF">2006-08-16T00:00:00Z</dcterms:created>
  <dcterms:modified xsi:type="dcterms:W3CDTF">2018-06-18T09:16:29Z</dcterms:modified>
</cp:coreProperties>
</file>